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6" r:id="rId5"/>
    <p:sldId id="264" r:id="rId6"/>
    <p:sldId id="265" r:id="rId7"/>
    <p:sldId id="268" r:id="rId8"/>
    <p:sldId id="270" r:id="rId9"/>
    <p:sldId id="295" r:id="rId10"/>
    <p:sldId id="271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72" r:id="rId32"/>
    <p:sldId id="269" r:id="rId33"/>
    <p:sldId id="294" r:id="rId34"/>
    <p:sldId id="296" r:id="rId35"/>
    <p:sldId id="27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97480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618" autoAdjust="0"/>
    <p:restoredTop sz="94660"/>
  </p:normalViewPr>
  <p:slideViewPr>
    <p:cSldViewPr>
      <p:cViewPr>
        <p:scale>
          <a:sx n="84" d="100"/>
          <a:sy n="84" d="100"/>
        </p:scale>
        <p:origin x="336" y="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проба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34" y="0"/>
            <a:ext cx="91409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4955-A67E-4046-A0E3-B2B181725428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проба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534" y="0"/>
            <a:ext cx="914093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  <a:t>"</a:t>
            </a:r>
            <a:r>
              <a:rPr lang="ru-RU" b="1" i="1" dirty="0" err="1" smtClean="0">
                <a:solidFill>
                  <a:srgbClr val="7030A0"/>
                </a:solidFill>
                <a:latin typeface="Monotype Corsiva" pitchFamily="66" charset="0"/>
              </a:rPr>
              <a:t>Портфолио</a:t>
            </a: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  <a:t> педагога,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  <a:t> как средство самореализации«</a:t>
            </a:r>
            <a:b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700" b="1" i="1" dirty="0" smtClean="0">
                <a:solidFill>
                  <a:srgbClr val="0070C0"/>
                </a:solidFill>
              </a:rPr>
              <a:t>(Семинар – практикум для педагогов и проходящих  аттестацию педагогических работников )</a:t>
            </a:r>
            <a:endParaRPr lang="ru-RU" sz="27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одзаголовок 20"/>
          <p:cNvSpPr>
            <a:spLocks noGrp="1"/>
          </p:cNvSpPr>
          <p:nvPr>
            <p:ph type="subTitle" idx="1"/>
          </p:nvPr>
        </p:nvSpPr>
        <p:spPr>
          <a:xfrm>
            <a:off x="1619672" y="4365104"/>
            <a:ext cx="6152728" cy="1273696"/>
          </a:xfrm>
        </p:spPr>
        <p:txBody>
          <a:bodyPr>
            <a:normAutofit/>
          </a:bodyPr>
          <a:lstStyle/>
          <a:p>
            <a:r>
              <a:rPr lang="ru-RU" sz="2300" b="1" i="1" dirty="0" smtClean="0">
                <a:solidFill>
                  <a:srgbClr val="C75F09"/>
                </a:solidFill>
                <a:latin typeface="Constantia" pitchFamily="18" charset="0"/>
                <a:cs typeface="Aharoni" pitchFamily="2" charset="-79"/>
              </a:rPr>
              <a:t>    </a:t>
            </a:r>
            <a:endParaRPr lang="ru-RU" sz="2300" b="1" i="1" dirty="0">
              <a:solidFill>
                <a:srgbClr val="974807"/>
              </a:solidFill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4481596"/>
            <a:ext cx="273630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endParaRPr lang="ru-RU" b="1" dirty="0" smtClean="0"/>
          </a:p>
          <a:p>
            <a:pPr algn="r">
              <a:spcBef>
                <a:spcPct val="20000"/>
              </a:spcBef>
            </a:pPr>
            <a:endParaRPr lang="ru-RU" b="1" dirty="0" smtClean="0"/>
          </a:p>
          <a:p>
            <a:pPr algn="r">
              <a:spcBef>
                <a:spcPct val="20000"/>
              </a:spcBef>
            </a:pPr>
            <a:r>
              <a:rPr lang="ru-RU" b="1" dirty="0" smtClean="0"/>
              <a:t>Потапова К.М.</a:t>
            </a:r>
          </a:p>
          <a:p>
            <a:pPr algn="r">
              <a:spcBef>
                <a:spcPct val="20000"/>
              </a:spcBef>
            </a:pPr>
            <a:r>
              <a:rPr lang="ru-RU" b="1" dirty="0" smtClean="0"/>
              <a:t>воспитатель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476673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СТРУКТУРА И СОДЕРЖАНИЕ РАЗДЕЛОВ ПОРТФОЛИО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Титульный лист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Содержание.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Раздел 1 - «Общие сведения о педагоге»</a:t>
            </a:r>
            <a:endParaRPr lang="ru-RU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Раздел 2. Методическая деятельность педагога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Раздел 3. Педагогическая копилка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Раздел 4. Результаты педагогической деятельности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Раздел 5. Общественная деятельность педагога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Раздел 6. Экспертная  оценка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Титульный лист</a:t>
            </a:r>
            <a:b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i="1" dirty="0" smtClean="0">
                <a:solidFill>
                  <a:srgbClr val="002060"/>
                </a:solidFill>
              </a:rPr>
              <a:t>На титульном листе размещается полное название  учреждения, личная фотография, размером не более 2/3 листа, Ф.И.О. педагога, указывается должность и квалификационная категория педагога.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Содержание.</a:t>
            </a:r>
            <a:b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Перечисляются основные разделы</a:t>
            </a:r>
          </a:p>
          <a:p>
            <a:pPr algn="ctr">
              <a:buNone/>
            </a:pPr>
            <a:r>
              <a:rPr lang="ru-RU" dirty="0" err="1" smtClean="0"/>
              <a:t>Портфолио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Раздел 1 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«Общие сведения о педагоге»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Общая информация.</a:t>
            </a:r>
            <a:r>
              <a:rPr lang="ru-RU" sz="24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19672" y="1412773"/>
          <a:ext cx="5904656" cy="4754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35104"/>
                <a:gridCol w="2969552"/>
              </a:tblGrid>
              <a:tr h="348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Ф.И.О. педагога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Должность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Дата рождения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Квалификационная категория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Название ВУЗа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Квалификация по диплому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Специальность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Дополнительные специальности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Общий стаж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Общий педагогический стаж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Стаж работы в МКДОУ №3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Дата заполнения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Дополнительное профессиональное образование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5656" y="2420888"/>
          <a:ext cx="6096000" cy="26517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2028476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</a:p>
                    <a:p>
                      <a:r>
                        <a:rPr lang="ru-RU" dirty="0" err="1" smtClean="0"/>
                        <a:t>прохож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дения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курсов</a:t>
                      </a:r>
                    </a:p>
                    <a:p>
                      <a:r>
                        <a:rPr lang="ru-RU" dirty="0" smtClean="0"/>
                        <a:t>повышения</a:t>
                      </a:r>
                    </a:p>
                    <a:p>
                      <a:r>
                        <a:rPr lang="ru-RU" dirty="0" smtClean="0"/>
                        <a:t>квалификации,</a:t>
                      </a:r>
                    </a:p>
                    <a:p>
                      <a:r>
                        <a:rPr lang="ru-RU" dirty="0" smtClean="0"/>
                        <a:t>количество часов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Организация,</a:t>
                      </a:r>
                    </a:p>
                    <a:p>
                      <a:r>
                        <a:rPr lang="ru-RU" dirty="0" smtClean="0"/>
                        <a:t>осуществившая</a:t>
                      </a:r>
                    </a:p>
                    <a:p>
                      <a:r>
                        <a:rPr lang="ru-RU" dirty="0" smtClean="0"/>
                        <a:t>доп. проф.</a:t>
                      </a:r>
                    </a:p>
                    <a:p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Полученные</a:t>
                      </a:r>
                    </a:p>
                    <a:p>
                      <a:r>
                        <a:rPr lang="ru-RU" dirty="0" smtClean="0"/>
                        <a:t>документы/№</a:t>
                      </a:r>
                    </a:p>
                    <a:p>
                      <a:r>
                        <a:rPr lang="ru-RU" dirty="0" smtClean="0"/>
                        <a:t>сертификата,</a:t>
                      </a:r>
                    </a:p>
                    <a:p>
                      <a:r>
                        <a:rPr lang="ru-RU" dirty="0" smtClean="0"/>
                        <a:t>удостоверения.</a:t>
                      </a:r>
                    </a:p>
                    <a:p>
                      <a:r>
                        <a:rPr lang="ru-RU" dirty="0" smtClean="0"/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245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Аттестация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5656" y="2636912"/>
          <a:ext cx="6096000" cy="1285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Дата прохождения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Присвоение категории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Дата прохождения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440160"/>
          </a:xfrm>
        </p:spPr>
        <p:txBody>
          <a:bodyPr>
            <a:normAutofit/>
          </a:bodyPr>
          <a:lstStyle/>
          <a:p>
            <a:r>
              <a:rPr lang="ru-RU" b="1" dirty="0" smtClean="0"/>
              <a:t>Карта профессионально значимых качеств педагога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5"/>
            <a:ext cx="8229600" cy="2448272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/>
              <a:t>Самоанализ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Прилагаются документы, подтверждающие уровень образования, аттестации, повышения квалификации (копии дипломов, удостоверения курсов повышения квалификации и т.п.);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368152"/>
          </a:xfrm>
        </p:spPr>
        <p:txBody>
          <a:bodyPr/>
          <a:lstStyle/>
          <a:p>
            <a:r>
              <a:rPr lang="ru-RU" b="1" dirty="0" smtClean="0"/>
              <a:t>Дополнительная информация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Сведения о себе, своих увлечениях, хобби,</a:t>
            </a:r>
          </a:p>
          <a:p>
            <a:pPr algn="ctr">
              <a:buNone/>
            </a:pPr>
            <a:r>
              <a:rPr lang="ru-RU" dirty="0" smtClean="0"/>
              <a:t>которые не отображены в официальных документах или творческих работах.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Раздел 2.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Методическая деятельность педагога 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800" dirty="0" smtClean="0"/>
              <a:t>в этот раздел помещаются методические материалы, свидетельствующие о</a:t>
            </a:r>
          </a:p>
          <a:p>
            <a:pPr algn="ctr">
              <a:buNone/>
            </a:pPr>
            <a:r>
              <a:rPr lang="ru-RU" sz="3800" dirty="0" smtClean="0"/>
              <a:t>профессионализме педагога. Результаты работы по самообразованию,</a:t>
            </a:r>
          </a:p>
          <a:p>
            <a:pPr algn="ctr">
              <a:buNone/>
            </a:pPr>
            <a:r>
              <a:rPr lang="ru-RU" sz="3800" dirty="0" smtClean="0"/>
              <a:t>обобщению опыта, выступления, участие в конференциях, «круглых столах»,</a:t>
            </a:r>
          </a:p>
          <a:p>
            <a:pPr algn="ctr">
              <a:buNone/>
            </a:pPr>
            <a:r>
              <a:rPr lang="ru-RU" sz="3800" dirty="0" smtClean="0"/>
              <a:t>семинарах, мастер-классов, методических объединениях учебного заведения,</a:t>
            </a:r>
          </a:p>
          <a:p>
            <a:pPr algn="ctr">
              <a:buNone/>
            </a:pPr>
            <a:r>
              <a:rPr lang="ru-RU" sz="3800" dirty="0" smtClean="0"/>
              <a:t>города, участие в экспериментальной работе, профессиональных конкурсах,</a:t>
            </a:r>
          </a:p>
          <a:p>
            <a:pPr algn="ctr">
              <a:buNone/>
            </a:pPr>
            <a:r>
              <a:rPr lang="ru-RU" sz="3800" dirty="0" smtClean="0"/>
              <a:t>распространение передового опыта (открытые занятия, их анализ, материалы</a:t>
            </a:r>
          </a:p>
          <a:p>
            <a:pPr algn="ctr">
              <a:buNone/>
            </a:pPr>
            <a:r>
              <a:rPr lang="ru-RU" sz="3800" dirty="0" smtClean="0"/>
              <a:t>выступлений, тексты докладов на городских семинарах, МО, публикации</a:t>
            </a:r>
          </a:p>
          <a:p>
            <a:pPr algn="ctr">
              <a:buNone/>
            </a:pPr>
            <a:r>
              <a:rPr lang="ru-RU" sz="3800" dirty="0" smtClean="0"/>
              <a:t>иллюстрирующие педагогический опыт, статьи в газетах, журналах, на</a:t>
            </a:r>
          </a:p>
          <a:p>
            <a:pPr algn="ctr">
              <a:buNone/>
            </a:pPr>
            <a:r>
              <a:rPr lang="ru-RU" sz="3800" dirty="0" smtClean="0"/>
              <a:t>сайтах, разработка авторских, рабочих программ. В этом разделе</a:t>
            </a:r>
          </a:p>
          <a:p>
            <a:pPr algn="ctr">
              <a:buNone/>
            </a:pPr>
            <a:r>
              <a:rPr lang="ru-RU" sz="3800" dirty="0" smtClean="0"/>
              <a:t>помещаются фотографии, презентации, демонстрирующие деятельность);</a:t>
            </a:r>
          </a:p>
          <a:p>
            <a:pPr algn="ctr"/>
            <a:endParaRPr lang="ru-RU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 </a:t>
            </a:r>
            <a:r>
              <a:rPr lang="ru-RU" b="1" i="1" dirty="0" smtClean="0">
                <a:solidFill>
                  <a:srgbClr val="FF0000"/>
                </a:solidFill>
              </a:rPr>
              <a:t>Цели: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-познакомить педагогов с правилами принципами создания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портфолио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;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-подробно разобрать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сруктуру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портфолио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педагога;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-создать благоприятный психологический настрой у специалистов в вопросе создания их профессионального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портфолио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по самообразованию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5656" y="2636912"/>
          <a:ext cx="6096000" cy="1010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Учебный год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Тема</a:t>
                      </a:r>
                      <a:r>
                        <a:rPr lang="ru-RU" baseline="0" dirty="0" smtClean="0"/>
                        <a:t> работы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Результат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Участие в методических мероприятиях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2996952"/>
          <a:ext cx="6096000" cy="1010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Учебный год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</a:p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Организатор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Результат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Участие в профессиональных конкурсах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47664" y="2996952"/>
          <a:ext cx="6096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Учебный год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Название конкурса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Место проведения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Наличие публикаций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47664" y="3140968"/>
          <a:ext cx="6096000" cy="1010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Год написания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Год написания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Название издания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Проектная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0" y="2636912"/>
          <a:ext cx="8064900" cy="19778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80122"/>
                <a:gridCol w="1944216"/>
                <a:gridCol w="1296144"/>
                <a:gridCol w="1152128"/>
                <a:gridCol w="1248140"/>
                <a:gridCol w="1344150"/>
              </a:tblGrid>
              <a:tr h="1577934"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Учебный</a:t>
                      </a:r>
                    </a:p>
                    <a:p>
                      <a:r>
                        <a:rPr lang="ru-RU" dirty="0" smtClean="0"/>
                        <a:t>год</a:t>
                      </a:r>
                    </a:p>
                    <a:p>
                      <a:r>
                        <a:rPr lang="ru-RU" dirty="0" smtClean="0"/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</a:t>
                      </a:r>
                    </a:p>
                    <a:p>
                      <a:r>
                        <a:rPr lang="ru-RU" dirty="0" smtClean="0"/>
                        <a:t>область</a:t>
                      </a:r>
                    </a:p>
                    <a:p>
                      <a:r>
                        <a:rPr lang="ru-RU" dirty="0" smtClean="0"/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Название,</a:t>
                      </a:r>
                    </a:p>
                    <a:p>
                      <a:r>
                        <a:rPr lang="ru-RU" dirty="0" smtClean="0"/>
                        <a:t>срок</a:t>
                      </a:r>
                    </a:p>
                    <a:p>
                      <a:r>
                        <a:rPr lang="ru-RU" dirty="0" smtClean="0"/>
                        <a:t>проекта</a:t>
                      </a:r>
                    </a:p>
                    <a:p>
                      <a:r>
                        <a:rPr lang="ru-RU" dirty="0" smtClean="0"/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</a:p>
                    <a:p>
                      <a:r>
                        <a:rPr lang="ru-RU" dirty="0" smtClean="0"/>
                        <a:t>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</a:t>
                      </a:r>
                    </a:p>
                    <a:p>
                      <a:r>
                        <a:rPr lang="ru-RU" dirty="0" smtClean="0"/>
                        <a:t>детей</a:t>
                      </a:r>
                    </a:p>
                    <a:p>
                      <a:r>
                        <a:rPr lang="ru-RU" dirty="0" smtClean="0"/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</a:p>
                    <a:p>
                      <a:r>
                        <a:rPr lang="ru-RU" dirty="0" smtClean="0"/>
                        <a:t>участников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999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Участие в инновационной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2924944"/>
          <a:ext cx="6096000" cy="1285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Учебный год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инновационной работы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Результат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4828593"/>
            <a:ext cx="6120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конкурсах, выставках и пр.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Раздел 3.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Педагогическая копилка 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методическое оснащение образовательного процесса, коллекция лучших методических наработок: планы, методические рекомендации, авторские сценарии мероприятий, разработанные педагогом, раздаточный, дидактический материал, картотеки игр, упражнений, пособия, тесты, </a:t>
            </a:r>
            <a:r>
              <a:rPr lang="ru-RU" dirty="0" err="1" smtClean="0"/>
              <a:t>мультимедийные</a:t>
            </a:r>
            <a:r>
              <a:rPr lang="ru-RU" dirty="0" smtClean="0"/>
              <a:t> разработки педагога (презентации), предметно-развивающая среда (фото);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Раздел 4.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Результаты педагогической деятельности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Достижения педагога</a:t>
            </a:r>
            <a:r>
              <a:rPr lang="ru-RU" sz="2400" dirty="0" smtClean="0"/>
              <a:t>. в этом разделе помещаются все имеющиеся у педагога сертифицированные документы, подтверждающие его индивидуальные достижения: грамоты, благодарственные письма, сертификаты, дипломы за участие в конкурсах, отзывы коллег, родителей, гранты (документы о получении) и т.д.;</a:t>
            </a:r>
          </a:p>
          <a:p>
            <a:endParaRPr lang="ru-RU" dirty="0" smtClean="0"/>
          </a:p>
          <a:p>
            <a:r>
              <a:rPr lang="ru-RU" sz="2400" b="1" dirty="0" smtClean="0"/>
              <a:t>Достижения воспитанников.</a:t>
            </a:r>
            <a:r>
              <a:rPr lang="ru-RU" sz="2400" dirty="0" smtClean="0"/>
              <a:t> Результаты работы по охране и укреплению здоровья. Результаты образовательной деятельности (материалы педагогической диагностики);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Результаты участия воспитанников и их семей в конкурсах, выставках,   фестивалях.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7" y="3212976"/>
          <a:ext cx="7632845" cy="1833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6569"/>
                <a:gridCol w="1526569"/>
                <a:gridCol w="1526569"/>
                <a:gridCol w="1526569"/>
                <a:gridCol w="152656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</a:p>
                    <a:p>
                      <a:r>
                        <a:rPr lang="ru-RU" dirty="0" smtClean="0"/>
                        <a:t>проведения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Названия</a:t>
                      </a:r>
                    </a:p>
                    <a:p>
                      <a:r>
                        <a:rPr lang="ru-RU" dirty="0" smtClean="0"/>
                        <a:t>мероприятия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Организатор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</a:t>
                      </a:r>
                    </a:p>
                    <a:p>
                      <a:r>
                        <a:rPr lang="ru-RU" dirty="0" smtClean="0"/>
                        <a:t>(педагоги,</a:t>
                      </a:r>
                    </a:p>
                    <a:p>
                      <a:r>
                        <a:rPr lang="ru-RU" dirty="0" smtClean="0"/>
                        <a:t>воспитанники)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Результат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Раздел 5.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Общественная деятельность педагога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180019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16000" dirty="0" smtClean="0"/>
              <a:t>Участие в жизни коллектива, общегородских мероприятиях, общественная работа, наставничество.</a:t>
            </a:r>
          </a:p>
          <a:p>
            <a:endParaRPr lang="ru-RU" sz="1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404664"/>
            <a:ext cx="6768752" cy="572149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Этапы: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1. Погружение в проблему.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2. Определение понятия «</a:t>
            </a:r>
            <a:r>
              <a:rPr lang="ru-RU" i="1" dirty="0" err="1" smtClean="0">
                <a:solidFill>
                  <a:srgbClr val="002060"/>
                </a:solidFill>
                <a:latin typeface="Monotype Corsiva" pitchFamily="66" charset="0"/>
              </a:rPr>
              <a:t>портфолио</a:t>
            </a:r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».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3. Цели создания </a:t>
            </a:r>
            <a:r>
              <a:rPr lang="ru-RU" i="1" dirty="0" err="1" smtClean="0">
                <a:solidFill>
                  <a:srgbClr val="002060"/>
                </a:solidFill>
                <a:latin typeface="Monotype Corsiva" pitchFamily="66" charset="0"/>
              </a:rPr>
              <a:t>портфолио</a:t>
            </a:r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4. Виды </a:t>
            </a:r>
            <a:r>
              <a:rPr lang="ru-RU" i="1" dirty="0" err="1" smtClean="0">
                <a:solidFill>
                  <a:srgbClr val="002060"/>
                </a:solidFill>
                <a:latin typeface="Monotype Corsiva" pitchFamily="66" charset="0"/>
              </a:rPr>
              <a:t>портфолио</a:t>
            </a:r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5. Структура </a:t>
            </a:r>
            <a:r>
              <a:rPr lang="ru-RU" i="1" dirty="0" err="1" smtClean="0">
                <a:solidFill>
                  <a:srgbClr val="002060"/>
                </a:solidFill>
                <a:latin typeface="Monotype Corsiva" pitchFamily="66" charset="0"/>
              </a:rPr>
              <a:t>портфолио</a:t>
            </a:r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 педагога.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6. Перечень нормативных документов.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7. Принципы создания </a:t>
            </a:r>
            <a:r>
              <a:rPr lang="ru-RU" i="1" dirty="0" err="1" smtClean="0">
                <a:solidFill>
                  <a:srgbClr val="002060"/>
                </a:solidFill>
                <a:latin typeface="Monotype Corsiva" pitchFamily="66" charset="0"/>
              </a:rPr>
              <a:t>портфолио</a:t>
            </a:r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 педагога.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8.Итог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9.Представление  </a:t>
            </a:r>
            <a:r>
              <a:rPr lang="ru-RU" i="1" dirty="0" err="1" smtClean="0">
                <a:solidFill>
                  <a:srgbClr val="002060"/>
                </a:solidFill>
                <a:latin typeface="Monotype Corsiva" pitchFamily="66" charset="0"/>
              </a:rPr>
              <a:t>портфолио</a:t>
            </a:r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 воспитателя Потаповой К,М.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Раздел 6. </a:t>
            </a:r>
            <a:b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«Папка  экспертных  оценок»</a:t>
            </a: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 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600" dirty="0" smtClean="0"/>
              <a:t>включает  в  себя  внешние  и  внутренние  </a:t>
            </a:r>
          </a:p>
          <a:p>
            <a:pPr algn="ctr">
              <a:buNone/>
            </a:pPr>
            <a:r>
              <a:rPr lang="ru-RU" sz="2600" dirty="0" smtClean="0"/>
              <a:t>отзывы, рецензии,  благодарственные  </a:t>
            </a:r>
          </a:p>
          <a:p>
            <a:pPr algn="ctr">
              <a:buNone/>
            </a:pPr>
            <a:r>
              <a:rPr lang="ru-RU" sz="2600" dirty="0" smtClean="0"/>
              <a:t>письма, официальные  отзывы  о  внедрении  авторских технологий,  патенты  и  т.п.  </a:t>
            </a:r>
          </a:p>
          <a:p>
            <a:pPr algn="ctr">
              <a:buNone/>
            </a:pPr>
            <a:r>
              <a:rPr lang="ru-RU" sz="2600" dirty="0" smtClean="0"/>
              <a:t>Данные документы  являются  разнообразными  и  </a:t>
            </a:r>
          </a:p>
          <a:p>
            <a:pPr algn="ctr">
              <a:buNone/>
            </a:pPr>
            <a:r>
              <a:rPr lang="ru-RU" sz="2600" dirty="0" smtClean="0"/>
              <a:t>объективными  формами оценки  </a:t>
            </a:r>
          </a:p>
          <a:p>
            <a:pPr algn="ctr">
              <a:buNone/>
            </a:pPr>
            <a:r>
              <a:rPr lang="ru-RU" sz="2600" dirty="0" smtClean="0"/>
              <a:t>результативности  деятельности педагога  и  </a:t>
            </a:r>
          </a:p>
          <a:p>
            <a:pPr algn="ctr">
              <a:buNone/>
            </a:pPr>
            <a:r>
              <a:rPr lang="ru-RU" sz="2600" dirty="0" smtClean="0"/>
              <a:t>могут  стимулировать  его  к  дальнейшему </a:t>
            </a:r>
          </a:p>
          <a:p>
            <a:pPr algn="ctr">
              <a:buNone/>
            </a:pPr>
            <a:r>
              <a:rPr lang="ru-RU" sz="2600" dirty="0" smtClean="0"/>
              <a:t>профессиональному  росту.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Перечень нормативных документов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•         Конституция РФ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•         Семейный кодекс РФ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•         Конвенция о правах ребёнка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•         Закон об образовании (ТО)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•         Федеральный компонент государственного стандарта основного общего образования по предмету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•          Федеральный компонент государственного стандарта среднего (полного) общего образования по предмету (базовый и профильный уровни)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•          Должностные инструкции учителя-предметника и классного руководителя (от 01.09.20__г.)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•          Программы (примерные, авторские) основного общего и среднего (полного) общего образования по предмету.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Принципы создания </a:t>
            </a:r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dirty="0" smtClean="0"/>
              <a:t>Педагог четко представляет цель создания </a:t>
            </a:r>
            <a:r>
              <a:rPr lang="ru-RU" dirty="0" err="1" smtClean="0"/>
              <a:t>портфолио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Ответственность на результате лежит на авторе </a:t>
            </a:r>
            <a:r>
              <a:rPr lang="ru-RU" dirty="0" err="1" smtClean="0"/>
              <a:t>портфолио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Каждый обозначенный факт </a:t>
            </a:r>
            <a:r>
              <a:rPr lang="ru-RU" dirty="0" err="1" smtClean="0"/>
              <a:t>портфолио</a:t>
            </a:r>
            <a:r>
              <a:rPr lang="ru-RU" dirty="0" smtClean="0"/>
              <a:t> должен подтверждаться реальными документами и фактами</a:t>
            </a:r>
          </a:p>
          <a:p>
            <a:pPr algn="just">
              <a:defRPr/>
            </a:pPr>
            <a:r>
              <a:rPr lang="ru-RU" dirty="0" smtClean="0"/>
              <a:t>Набор материалов </a:t>
            </a:r>
            <a:r>
              <a:rPr lang="ru-RU" dirty="0" err="1" smtClean="0"/>
              <a:t>портфолио</a:t>
            </a:r>
            <a:r>
              <a:rPr lang="ru-RU" dirty="0" smtClean="0"/>
              <a:t> должен быть целесообразным и исчерпывающим</a:t>
            </a:r>
          </a:p>
          <a:p>
            <a:pPr algn="just">
              <a:defRPr/>
            </a:pPr>
            <a:r>
              <a:rPr lang="ru-RU" dirty="0" smtClean="0"/>
              <a:t>Творческие находки педагога при создании и оформлении </a:t>
            </a:r>
            <a:r>
              <a:rPr lang="ru-RU" dirty="0" err="1" smtClean="0"/>
              <a:t>портфолио</a:t>
            </a:r>
            <a:r>
              <a:rPr lang="ru-RU" dirty="0" smtClean="0"/>
              <a:t> приветствуются и поощряются</a:t>
            </a:r>
          </a:p>
          <a:p>
            <a:pPr algn="just">
              <a:defRPr/>
            </a:pPr>
            <a:r>
              <a:rPr lang="ru-RU" dirty="0" err="1" smtClean="0"/>
              <a:t>Портфолио</a:t>
            </a:r>
            <a:r>
              <a:rPr lang="ru-RU" dirty="0" smtClean="0"/>
              <a:t> педагогов не сравниваются друг с другом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cs typeface="Times New Roman" pitchFamily="18" charset="0"/>
              </a:rPr>
              <a:t>Рекомендации по работе с </a:t>
            </a:r>
            <a:r>
              <a:rPr lang="ru-RU" b="1" i="1" dirty="0" err="1" smtClean="0">
                <a:solidFill>
                  <a:srgbClr val="FF0000"/>
                </a:solidFill>
                <a:cs typeface="Times New Roman" pitchFamily="18" charset="0"/>
              </a:rPr>
              <a:t>портфолио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 algn="just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может быть включено всё, что служит свидетельством усилий, достижений и прогресса в профессиональной деятельности данного педагога. </a:t>
            </a:r>
          </a:p>
          <a:p>
            <a:pPr marL="457200" indent="-457200" algn="just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 Каждый отдельный материал должен датироваться.</a:t>
            </a:r>
          </a:p>
          <a:p>
            <a:pPr marL="457200" indent="-457200" algn="just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 Все материалы, которые вошли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должны найти отражение в пояснительной записке, в которой следует указать, какие материалы включены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 обосновать тот факт, что именно эти материалы являются свидетельствами профессионализма аттестуемого.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ОФОРМЛЕНИЕ ПОРТФОЛИО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Портфолио</a:t>
            </a:r>
            <a:r>
              <a:rPr lang="ru-RU" dirty="0" smtClean="0"/>
              <a:t> педагога оформляется в виде папки – накопителя с файлами,</a:t>
            </a:r>
          </a:p>
          <a:p>
            <a:pPr>
              <a:buNone/>
            </a:pPr>
            <a:r>
              <a:rPr lang="ru-RU" dirty="0" smtClean="0"/>
              <a:t>а также, в обязательном порядке сохраняется в электронном виде на</a:t>
            </a:r>
          </a:p>
          <a:p>
            <a:pPr>
              <a:buNone/>
            </a:pPr>
            <a:r>
              <a:rPr lang="ru-RU" dirty="0" smtClean="0"/>
              <a:t>электронном носителе.</a:t>
            </a:r>
          </a:p>
          <a:p>
            <a:r>
              <a:rPr lang="ru-RU" dirty="0" smtClean="0"/>
              <a:t>К </a:t>
            </a:r>
            <a:r>
              <a:rPr lang="ru-RU" dirty="0" err="1" smtClean="0"/>
              <a:t>портфолио</a:t>
            </a:r>
            <a:r>
              <a:rPr lang="ru-RU" dirty="0" smtClean="0"/>
              <a:t> можно прилагать материал в электронном виде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 err="1" smtClean="0"/>
              <a:t>мультимедийные</a:t>
            </a:r>
            <a:r>
              <a:rPr lang="ru-RU" dirty="0" smtClean="0"/>
              <a:t> презентации, фото и видеозаписи и др.)</a:t>
            </a:r>
          </a:p>
          <a:p>
            <a:r>
              <a:rPr lang="ru-RU" dirty="0" smtClean="0"/>
              <a:t> При оформлении </a:t>
            </a:r>
            <a:r>
              <a:rPr lang="ru-RU" dirty="0" err="1" smtClean="0"/>
              <a:t>Портфолио</a:t>
            </a:r>
            <a:r>
              <a:rPr lang="ru-RU" dirty="0" smtClean="0"/>
              <a:t> педагогических работников ДОУ</a:t>
            </a:r>
          </a:p>
          <a:p>
            <a:pPr>
              <a:buNone/>
            </a:pPr>
            <a:r>
              <a:rPr lang="ru-RU" dirty="0" smtClean="0"/>
              <a:t>необходимо соблюдать следующие требования:</a:t>
            </a:r>
          </a:p>
          <a:p>
            <a:pPr>
              <a:buNone/>
            </a:pPr>
            <a:r>
              <a:rPr lang="ru-RU" dirty="0" smtClean="0"/>
              <a:t>- системность и регулярность ведения </a:t>
            </a:r>
            <a:r>
              <a:rPr lang="ru-RU" dirty="0" err="1" smtClean="0"/>
              <a:t>Портфолио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- достоверность;</a:t>
            </a:r>
          </a:p>
          <a:p>
            <a:pPr>
              <a:buNone/>
            </a:pPr>
            <a:r>
              <a:rPr lang="ru-RU" dirty="0" smtClean="0"/>
              <a:t>- объективность;</a:t>
            </a:r>
          </a:p>
          <a:p>
            <a:pPr>
              <a:buNone/>
            </a:pPr>
            <a:r>
              <a:rPr lang="ru-RU" dirty="0" smtClean="0"/>
              <a:t>- аналитический характер, нацеленность педагога на повышение уровня</a:t>
            </a:r>
          </a:p>
          <a:p>
            <a:pPr>
              <a:buNone/>
            </a:pPr>
            <a:r>
              <a:rPr lang="ru-RU" dirty="0" smtClean="0"/>
              <a:t>профессионализма и достижение более высоких результатов;</a:t>
            </a:r>
          </a:p>
          <a:p>
            <a:pPr>
              <a:buNone/>
            </a:pPr>
            <a:r>
              <a:rPr lang="ru-RU" dirty="0" smtClean="0"/>
              <a:t>- аккуратность и эстетичность оформления.</a:t>
            </a:r>
          </a:p>
          <a:p>
            <a:r>
              <a:rPr lang="ru-RU" dirty="0" smtClean="0"/>
              <a:t>Художественное оформление </a:t>
            </a:r>
            <a:r>
              <a:rPr lang="ru-RU" dirty="0" err="1" smtClean="0"/>
              <a:t>портфолио</a:t>
            </a:r>
            <a:r>
              <a:rPr lang="ru-RU" dirty="0" smtClean="0"/>
              <a:t> выбирается педагогом</a:t>
            </a:r>
          </a:p>
          <a:p>
            <a:pPr>
              <a:buNone/>
            </a:pPr>
            <a:r>
              <a:rPr lang="ru-RU" dirty="0" smtClean="0"/>
              <a:t>самостоятельно.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Подведем итоги. Для этого вернемся к теме нашего разговора «</a:t>
            </a:r>
            <a:r>
              <a:rPr lang="ru-RU" i="1" dirty="0" err="1" smtClean="0"/>
              <a:t>Портфолио</a:t>
            </a:r>
            <a:r>
              <a:rPr lang="ru-RU" i="1" dirty="0" smtClean="0"/>
              <a:t> педагога» Какой знак препинания вы могли бы теперь поставить в конце данного предложения? Поставить твердую точку или ! Вы сможете только когда составите свое </a:t>
            </a:r>
            <a:r>
              <a:rPr lang="ru-RU" i="1" dirty="0" err="1" smtClean="0"/>
              <a:t>портфолио</a:t>
            </a:r>
            <a:r>
              <a:rPr lang="ru-RU" i="1" dirty="0" smtClean="0"/>
              <a:t>. </a:t>
            </a:r>
          </a:p>
          <a:p>
            <a:pPr algn="ctr">
              <a:buNone/>
            </a:pPr>
            <a:r>
              <a:rPr lang="ru-RU" i="1" dirty="0" smtClean="0"/>
              <a:t>Желаю успехов! 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835696" y="1700808"/>
            <a:ext cx="1800200" cy="32403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?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Овал 4"/>
          <p:cNvSpPr/>
          <p:nvPr/>
        </p:nvSpPr>
        <p:spPr>
          <a:xfrm>
            <a:off x="5652120" y="1700808"/>
            <a:ext cx="1706488" cy="32186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548680"/>
            <a:ext cx="6912768" cy="557748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5700" b="1" i="1" dirty="0" err="1" smtClean="0">
                <a:solidFill>
                  <a:srgbClr val="FF0000"/>
                </a:solidFill>
              </a:rPr>
              <a:t>Портфолио</a:t>
            </a:r>
            <a:r>
              <a:rPr lang="ru-RU" sz="5700" b="1" i="1" dirty="0" smtClean="0">
                <a:solidFill>
                  <a:srgbClr val="FF0000"/>
                </a:solidFill>
              </a:rPr>
              <a:t> воспитателя  – это:</a:t>
            </a:r>
            <a:endParaRPr lang="ru-RU" sz="57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 smtClean="0"/>
              <a:t>• 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         форма целенаправленной, систематической и непрерывной самооценки и коррекции результатов и достижений;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•          средство мотивации и стимулирования творческой        активности и самообразования;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•          средство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самопрезентации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и карьерного роста;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•          способ фиксирования, накопления и оценки  творческих достижений учителя;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•          средство мониторинга и индивидуального прогресса;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Цель создания </a:t>
            </a:r>
            <a:r>
              <a:rPr lang="ru-RU" b="1" i="1" dirty="0" err="1" smtClean="0">
                <a:solidFill>
                  <a:srgbClr val="FF0000"/>
                </a:solidFill>
              </a:rPr>
              <a:t>портфолио</a:t>
            </a:r>
            <a:r>
              <a:rPr lang="ru-RU" b="1" i="1" dirty="0" smtClean="0">
                <a:solidFill>
                  <a:srgbClr val="FF0000"/>
                </a:solidFill>
              </a:rPr>
              <a:t> 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   -проанализировать и представить значимые профессиональные результаты, обеспечить мониторинг профессионального  роста педагога. 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         </a:t>
            </a:r>
            <a:r>
              <a:rPr lang="ru-RU" sz="40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Портфолио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 даёт: основание для аттестации педагогического работника.</a:t>
            </a:r>
            <a:endParaRPr lang="ru-RU" sz="4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cs typeface="Times New Roman" pitchFamily="18" charset="0"/>
              </a:rPr>
              <a:t>Функции </a:t>
            </a:r>
            <a:r>
              <a:rPr lang="ru-RU" b="1" i="1" dirty="0" err="1" smtClean="0">
                <a:solidFill>
                  <a:srgbClr val="FF0000"/>
                </a:solidFill>
                <a:cs typeface="Times New Roman" pitchFamily="18" charset="0"/>
              </a:rPr>
              <a:t>портфолио</a:t>
            </a:r>
            <a:r>
              <a:rPr lang="ru-RU" b="1" i="1" dirty="0" smtClean="0">
                <a:solidFill>
                  <a:srgbClr val="FF0000"/>
                </a:solidFill>
                <a:cs typeface="Times New Roman" pitchFamily="18" charset="0"/>
              </a:rPr>
              <a:t>: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демонстрационная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- презентация достижений профессиональной культуры педагогических работников;</a:t>
            </a:r>
          </a:p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оценочно-стимулирующая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- выявление результативности деятельности и уровня профессиональной компетентности;</a:t>
            </a:r>
          </a:p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рефлексивная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- мониторинг личностного развития педагогических работников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Виды </a:t>
            </a:r>
            <a:r>
              <a:rPr lang="ru-RU" b="1" i="1" dirty="0" err="1" smtClean="0">
                <a:solidFill>
                  <a:srgbClr val="FF0000"/>
                </a:solidFill>
              </a:rPr>
              <a:t>портфолио</a:t>
            </a:r>
            <a:r>
              <a:rPr lang="ru-RU" b="1" i="1" dirty="0" smtClean="0">
                <a:solidFill>
                  <a:srgbClr val="FF0000"/>
                </a:solidFill>
              </a:rPr>
              <a:t>: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Аттестационный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портфолио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Педагогический портфель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Портфолио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ДОУ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Портфолио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коллектива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Портфолио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семьи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Портфолио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дошкольника</a:t>
            </a:r>
          </a:p>
          <a:p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Педагогическое </a:t>
            </a:r>
            <a:r>
              <a:rPr lang="ru-RU" b="1" i="1" dirty="0" err="1" smtClean="0">
                <a:solidFill>
                  <a:srgbClr val="FF0000"/>
                </a:solidFill>
              </a:rPr>
              <a:t>портфолио</a:t>
            </a:r>
            <a:r>
              <a:rPr lang="ru-RU" b="1" i="1" dirty="0" smtClean="0">
                <a:solidFill>
                  <a:srgbClr val="FF0000"/>
                </a:solidFill>
              </a:rPr>
              <a:t> 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Font typeface="Arial" charset="0"/>
              <a:buNone/>
              <a:defRPr/>
            </a:pP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Педагогическое </a:t>
            </a:r>
            <a:r>
              <a:rPr lang="ru-RU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 папка в электронном или бумажном формате, представляющая собой способ фиксирования, накопления и оценки индивидуальных достижений педагога в определённый период его деятельности.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Цель его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сформировать банк данных о педагоге.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Периодичность </a:t>
            </a:r>
            <a:r>
              <a:rPr lang="ru-RU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заполнения</a:t>
            </a:r>
            <a:r>
              <a:rPr lang="ru-RU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педагогического портфеля: не менее 1 раза в квартал.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1007</Words>
  <Application>Microsoft Office PowerPoint</Application>
  <PresentationFormat>Экран (4:3)</PresentationFormat>
  <Paragraphs>234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 "Портфолио педагога,  как средство самореализации«  (Семинар – практикум для педагогов и проходящих  аттестацию педагогических работников )</vt:lpstr>
      <vt:lpstr>Слайд 2</vt:lpstr>
      <vt:lpstr>Слайд 3</vt:lpstr>
      <vt:lpstr>Слайд 4</vt:lpstr>
      <vt:lpstr>Слайд 5</vt:lpstr>
      <vt:lpstr>Цель создания портфолио :</vt:lpstr>
      <vt:lpstr>Функции портфолио:</vt:lpstr>
      <vt:lpstr>Виды портфолио: </vt:lpstr>
      <vt:lpstr>Педагогическое портфолио  </vt:lpstr>
      <vt:lpstr>СТРУКТУРА И СОДЕРЖАНИЕ РАЗДЕЛОВ ПОРТФОЛИО</vt:lpstr>
      <vt:lpstr>Титульный лист </vt:lpstr>
      <vt:lpstr>Содержание. </vt:lpstr>
      <vt:lpstr>Раздел 1  «Общие сведения о педагоге» </vt:lpstr>
      <vt:lpstr>Дополнительное профессиональное образование </vt:lpstr>
      <vt:lpstr>Аттестация </vt:lpstr>
      <vt:lpstr>Карта профессионально значимых качеств педагога</vt:lpstr>
      <vt:lpstr>Документы</vt:lpstr>
      <vt:lpstr>Дополнительная информация</vt:lpstr>
      <vt:lpstr> Раздел 2.  Методическая деятельность педагога </vt:lpstr>
      <vt:lpstr>Работа по самообразованию </vt:lpstr>
      <vt:lpstr>Участие в методических мероприятиях </vt:lpstr>
      <vt:lpstr>Участие в профессиональных конкурсах </vt:lpstr>
      <vt:lpstr>Наличие публикаций </vt:lpstr>
      <vt:lpstr>Проектная деятельность </vt:lpstr>
      <vt:lpstr>Участие в инновационной деятельности </vt:lpstr>
      <vt:lpstr>Раздел 3.  Педагогическая копилка </vt:lpstr>
      <vt:lpstr>Раздел 4.  Результаты педагогической деятельности</vt:lpstr>
      <vt:lpstr>Результаты участия воспитанников и их семей в конкурсах, выставках,   фестивалях. </vt:lpstr>
      <vt:lpstr>Раздел 5.  Общественная деятельность педагога. </vt:lpstr>
      <vt:lpstr>Раздел 6.  «Папка  экспертных  оценок» </vt:lpstr>
      <vt:lpstr>Перечень нормативных документов</vt:lpstr>
      <vt:lpstr>Принципы создания портфолио</vt:lpstr>
      <vt:lpstr>Рекомендации по работе с портфолио</vt:lpstr>
      <vt:lpstr>ОФОРМЛЕНИЕ ПОРТФОЛИО 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Бежевый</dc:title>
  <dc:creator>Татьяна Ивановна</dc:creator>
  <cp:lastModifiedBy>Светлана</cp:lastModifiedBy>
  <cp:revision>38</cp:revision>
  <dcterms:created xsi:type="dcterms:W3CDTF">2015-03-16T20:36:02Z</dcterms:created>
  <dcterms:modified xsi:type="dcterms:W3CDTF">2016-02-16T00:51:53Z</dcterms:modified>
</cp:coreProperties>
</file>